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256" r:id="rId2"/>
    <p:sldId id="260" r:id="rId3"/>
    <p:sldId id="257" r:id="rId4"/>
    <p:sldId id="271" r:id="rId5"/>
    <p:sldId id="279" r:id="rId6"/>
    <p:sldId id="280" r:id="rId7"/>
    <p:sldId id="281" r:id="rId8"/>
    <p:sldId id="268" r:id="rId9"/>
    <p:sldId id="273" r:id="rId10"/>
    <p:sldId id="274" r:id="rId11"/>
    <p:sldId id="269" r:id="rId12"/>
    <p:sldId id="272" r:id="rId13"/>
    <p:sldId id="282" r:id="rId14"/>
    <p:sldId id="283" r:id="rId15"/>
    <p:sldId id="266" r:id="rId16"/>
    <p:sldId id="270" r:id="rId17"/>
    <p:sldId id="265" r:id="rId18"/>
    <p:sldId id="278" r:id="rId19"/>
    <p:sldId id="276" r:id="rId20"/>
    <p:sldId id="259" r:id="rId21"/>
    <p:sldId id="284" r:id="rId22"/>
    <p:sldId id="275" r:id="rId23"/>
    <p:sldId id="26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EC9ECA4-63AD-4D91-A759-77F9B20F8A39}">
          <p14:sldIdLst>
            <p14:sldId id="256"/>
            <p14:sldId id="260"/>
            <p14:sldId id="257"/>
            <p14:sldId id="271"/>
            <p14:sldId id="279"/>
            <p14:sldId id="280"/>
            <p14:sldId id="281"/>
            <p14:sldId id="268"/>
            <p14:sldId id="273"/>
            <p14:sldId id="274"/>
            <p14:sldId id="269"/>
            <p14:sldId id="272"/>
            <p14:sldId id="282"/>
            <p14:sldId id="283"/>
            <p14:sldId id="266"/>
            <p14:sldId id="270"/>
            <p14:sldId id="265"/>
            <p14:sldId id="278"/>
            <p14:sldId id="276"/>
            <p14:sldId id="259"/>
            <p14:sldId id="284"/>
            <p14:sldId id="275"/>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84" y="-3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6173DD-4D84-4C0B-BC64-A12A51E5D787}" type="datetimeFigureOut">
              <a:rPr lang="en-US" smtClean="0"/>
              <a:t>10/22/2012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11F71A-3C01-4F88-A42C-C1B9A4D5C46C}" type="slidenum">
              <a:rPr lang="en-US" smtClean="0"/>
              <a:t>‹#›</a:t>
            </a:fld>
            <a:endParaRPr lang="en-US" dirty="0"/>
          </a:p>
        </p:txBody>
      </p:sp>
    </p:spTree>
    <p:extLst>
      <p:ext uri="{BB962C8B-B14F-4D97-AF65-F5344CB8AC3E}">
        <p14:creationId xmlns:p14="http://schemas.microsoft.com/office/powerpoint/2010/main" val="2784138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a:t>
            </a:fld>
            <a:endParaRPr lang="en-US" dirty="0"/>
          </a:p>
        </p:txBody>
      </p:sp>
    </p:spTree>
    <p:extLst>
      <p:ext uri="{BB962C8B-B14F-4D97-AF65-F5344CB8AC3E}">
        <p14:creationId xmlns:p14="http://schemas.microsoft.com/office/powerpoint/2010/main" val="1220453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1 students might be allocated $10 worth of printing each week. Or staff might be allocated 100</a:t>
            </a:r>
            <a:r>
              <a:rPr lang="en-US" sz="1200" b="0" i="0" kern="1200" baseline="0" dirty="0" smtClean="0">
                <a:solidFill>
                  <a:schemeClr val="tx1"/>
                </a:solidFill>
                <a:effectLst/>
                <a:latin typeface="+mn-lt"/>
                <a:ea typeface="+mn-ea"/>
                <a:cs typeface="+mn-cs"/>
              </a:rPr>
              <a:t> pages each month. Each new Once they’ve used up that amount then they cannot print for the remainder of that period. You can always recharge their balance if needed</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15</a:t>
            </a:fld>
            <a:endParaRPr lang="en-US" dirty="0"/>
          </a:p>
        </p:txBody>
      </p:sp>
    </p:spTree>
    <p:extLst>
      <p:ext uri="{BB962C8B-B14F-4D97-AF65-F5344CB8AC3E}">
        <p14:creationId xmlns:p14="http://schemas.microsoft.com/office/powerpoint/2010/main" val="1178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get</a:t>
            </a:r>
            <a:r>
              <a:rPr lang="en-US" baseline="0" dirty="0" smtClean="0"/>
              <a:t> $6 for printing each month. Only allow accumulation up to box when checked means that their monthly allowance doesn’t carry over to the next month.</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16</a:t>
            </a:fld>
            <a:endParaRPr lang="en-US" dirty="0"/>
          </a:p>
        </p:txBody>
      </p:sp>
    </p:spTree>
    <p:extLst>
      <p:ext uri="{BB962C8B-B14F-4D97-AF65-F5344CB8AC3E}">
        <p14:creationId xmlns:p14="http://schemas.microsoft.com/office/powerpoint/2010/main" val="3778259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have PaperCut</a:t>
            </a:r>
            <a:r>
              <a:rPr lang="en-US" baseline="0" dirty="0" smtClean="0"/>
              <a:t> email you when there’s an issue with printer (e.g., paper jam), toner is low. Usually, you will want to just be notified when toner is low otherwise you will get a lot of emails if you want to be notified every time there’s an error with the printer like a paper jam.</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17</a:t>
            </a:fld>
            <a:endParaRPr lang="en-US" dirty="0"/>
          </a:p>
        </p:txBody>
      </p:sp>
    </p:spTree>
    <p:extLst>
      <p:ext uri="{BB962C8B-B14F-4D97-AF65-F5344CB8AC3E}">
        <p14:creationId xmlns:p14="http://schemas.microsoft.com/office/powerpoint/2010/main" val="1787105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only toner level but SN</a:t>
            </a:r>
            <a:r>
              <a:rPr lang="en-US" baseline="0" dirty="0" smtClean="0"/>
              <a:t> and IP address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want to get list of toner for each printer then run report: Reports &gt; Printer List &gt; choose CSV format, toner level for each printer will be displayed in last column (S)</a:t>
            </a:r>
            <a:endParaRPr lang="en-US" dirty="0" smtClean="0"/>
          </a:p>
          <a:p>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18</a:t>
            </a:fld>
            <a:endParaRPr lang="en-US" dirty="0"/>
          </a:p>
        </p:txBody>
      </p:sp>
    </p:spTree>
    <p:extLst>
      <p:ext uri="{BB962C8B-B14F-4D97-AF65-F5344CB8AC3E}">
        <p14:creationId xmlns:p14="http://schemas.microsoft.com/office/powerpoint/2010/main" val="3500086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Wealth of reports based on users, printers</a:t>
            </a:r>
          </a:p>
          <a:p>
            <a:r>
              <a:rPr lang="en-US" dirty="0" smtClean="0"/>
              <a:t>Ability</a:t>
            </a:r>
            <a:r>
              <a:rPr lang="en-US" baseline="0" dirty="0" smtClean="0"/>
              <a:t> to schedule email reports</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19</a:t>
            </a:fld>
            <a:endParaRPr lang="en-US" dirty="0"/>
          </a:p>
        </p:txBody>
      </p:sp>
    </p:spTree>
    <p:extLst>
      <p:ext uri="{BB962C8B-B14F-4D97-AF65-F5344CB8AC3E}">
        <p14:creationId xmlns:p14="http://schemas.microsoft.com/office/powerpoint/2010/main" val="1527249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Cost is based on default of 10 cents per page and is only used to give monetary value. Does have an impact when letting users know that they printed $333 worth of pages.</a:t>
            </a:r>
          </a:p>
          <a:p>
            <a:r>
              <a:rPr lang="en-US" baseline="0" dirty="0" smtClean="0"/>
              <a:t>Some schools set the cost to zero since they don’t for printing as it’s now illegal to do so. Logs are available since the time particular site was migrated to Windows.</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20</a:t>
            </a:fld>
            <a:endParaRPr lang="en-US" dirty="0"/>
          </a:p>
        </p:txBody>
      </p:sp>
    </p:spTree>
    <p:extLst>
      <p:ext uri="{BB962C8B-B14F-4D97-AF65-F5344CB8AC3E}">
        <p14:creationId xmlns:p14="http://schemas.microsoft.com/office/powerpoint/2010/main" val="1201371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type of report that</a:t>
            </a:r>
            <a:r>
              <a:rPr lang="en-US" baseline="0" dirty="0" smtClean="0"/>
              <a:t> your principal might want to know.</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22</a:t>
            </a:fld>
            <a:endParaRPr lang="en-US" dirty="0"/>
          </a:p>
        </p:txBody>
      </p:sp>
    </p:spTree>
    <p:extLst>
      <p:ext uri="{BB962C8B-B14F-4D97-AF65-F5344CB8AC3E}">
        <p14:creationId xmlns:p14="http://schemas.microsoft.com/office/powerpoint/2010/main" val="1231656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Staff</a:t>
            </a:r>
            <a:r>
              <a:rPr lang="en-US" baseline="0" dirty="0" smtClean="0"/>
              <a:t> and student groups are in PaperCut by default</a:t>
            </a:r>
          </a:p>
          <a:p>
            <a:pPr marL="228600" indent="-228600">
              <a:buAutoNum type="arabicPeriod"/>
            </a:pPr>
            <a:r>
              <a:rPr lang="en-US" baseline="0" dirty="0" smtClean="0"/>
              <a:t>Script is just and advanced filter or restriction, select printer &gt; scripting &gt;import recipe. Redirect large job to a big copier</a:t>
            </a:r>
          </a:p>
          <a:p>
            <a:pPr marL="228600" indent="-228600">
              <a:buAutoNum type="arabicPeriod"/>
            </a:pPr>
            <a:r>
              <a:rPr lang="en-US" baseline="0" dirty="0" smtClean="0"/>
              <a:t>Printers &gt; select printer &gt; check box enable hold/release queue. Useful in environment like media centers or library where a maximum control is needed. All jobs are stored in queue that must be released by admin (can also set to be released by user). Disadvantage is that someone needs to supervise and be present to release the job.</a:t>
            </a:r>
          </a:p>
          <a:p>
            <a:pPr marL="228600" indent="-228600">
              <a:buAutoNum type="arabicPeriod"/>
            </a:pPr>
            <a:r>
              <a:rPr lang="en-US" baseline="0" dirty="0" smtClean="0"/>
              <a:t>Printers &gt; select printer &gt; set max pages</a:t>
            </a:r>
          </a:p>
          <a:p>
            <a:pPr marL="228600" indent="-228600">
              <a:buAutoNum type="arabicPeriod"/>
            </a:pPr>
            <a:r>
              <a:rPr lang="en-US" baseline="0" dirty="0" smtClean="0"/>
              <a:t>Make the user a restricted user and give the user a balance that is equivalent to the number of pages allowed. Once the balance reaches zero the user can no longer print</a:t>
            </a:r>
          </a:p>
          <a:p>
            <a:pPr marL="228600" indent="-228600">
              <a:buAutoNum type="arabicPeriod"/>
            </a:pPr>
            <a:r>
              <a:rPr lang="en-US" baseline="0" dirty="0" smtClean="0"/>
              <a:t>Need to create AD groups for each class and add members to each </a:t>
            </a:r>
            <a:r>
              <a:rPr lang="en-US" baseline="0" dirty="0" smtClean="0"/>
              <a:t>group and </a:t>
            </a:r>
            <a:endParaRPr lang="en-US" baseline="0" dirty="0" smtClean="0"/>
          </a:p>
          <a:p>
            <a:pPr marL="228600" indent="-228600">
              <a:buAutoNum type="arabicPeriod"/>
            </a:pPr>
            <a:r>
              <a:rPr lang="en-US" baseline="0" dirty="0" smtClean="0"/>
              <a:t>Reports &gt; User List &gt; choose format , if want just the staff or student group, select Ad-hoc &gt;  in User group name type in student or staff group name &gt; run Report</a:t>
            </a:r>
          </a:p>
          <a:p>
            <a:pPr marL="228600" indent="-228600">
              <a:buAutoNum type="arabicPeriod"/>
            </a:pPr>
            <a:r>
              <a:rPr lang="en-US" baseline="0" dirty="0" smtClean="0"/>
              <a:t>You can see the toner level for all the printers: Reports </a:t>
            </a:r>
            <a:r>
              <a:rPr lang="en-US" baseline="0" dirty="0" smtClean="0"/>
              <a:t>&gt; Printer List &gt; choose CSV format, toner level for each printer will be displayed in last column (S</a:t>
            </a:r>
            <a:r>
              <a:rPr lang="en-US" baseline="0" dirty="0" smtClean="0"/>
              <a:t>). If you want to see the list of supplies, you can </a:t>
            </a:r>
            <a:r>
              <a:rPr lang="en-US" baseline="0" dirty="0" err="1" smtClean="0"/>
              <a:t>google</a:t>
            </a:r>
            <a:r>
              <a:rPr lang="en-US" baseline="0" dirty="0" smtClean="0"/>
              <a:t> the printer name and get the part numbers</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23</a:t>
            </a:fld>
            <a:endParaRPr lang="en-US" dirty="0"/>
          </a:p>
        </p:txBody>
      </p:sp>
    </p:spTree>
    <p:extLst>
      <p:ext uri="{BB962C8B-B14F-4D97-AF65-F5344CB8AC3E}">
        <p14:creationId xmlns:p14="http://schemas.microsoft.com/office/powerpoint/2010/main" val="2116373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Track printing, filters and restrictions</a:t>
            </a:r>
            <a:r>
              <a:rPr lang="en-US" baseline="0" dirty="0" smtClean="0"/>
              <a:t> and print quotas are measures to save paper</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2</a:t>
            </a:fld>
            <a:endParaRPr lang="en-US" dirty="0"/>
          </a:p>
        </p:txBody>
      </p:sp>
    </p:spTree>
    <p:extLst>
      <p:ext uri="{BB962C8B-B14F-4D97-AF65-F5344CB8AC3E}">
        <p14:creationId xmlns:p14="http://schemas.microsoft.com/office/powerpoint/2010/main" val="3304845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So</a:t>
            </a:r>
            <a:r>
              <a:rPr lang="en-US" baseline="0" dirty="0" smtClean="0"/>
              <a:t> you can manage printing from any computer using a browser</a:t>
            </a:r>
          </a:p>
          <a:p>
            <a:r>
              <a:rPr lang="en-US" baseline="0" dirty="0" smtClean="0"/>
              <a:t>2 need to be granted admin rights to access management interface</a:t>
            </a:r>
          </a:p>
          <a:p>
            <a:endParaRPr lang="en-US" baseline="0" dirty="0" smtClean="0"/>
          </a:p>
        </p:txBody>
      </p:sp>
      <p:sp>
        <p:nvSpPr>
          <p:cNvPr id="4" name="Slide Number Placeholder 3"/>
          <p:cNvSpPr>
            <a:spLocks noGrp="1"/>
          </p:cNvSpPr>
          <p:nvPr>
            <p:ph type="sldNum" sz="quarter" idx="10"/>
          </p:nvPr>
        </p:nvSpPr>
        <p:spPr/>
        <p:txBody>
          <a:bodyPr/>
          <a:lstStyle/>
          <a:p>
            <a:fld id="{8111F71A-3C01-4F88-A42C-C1B9A4D5C46C}" type="slidenum">
              <a:rPr lang="en-US" smtClean="0"/>
              <a:t>3</a:t>
            </a:fld>
            <a:endParaRPr lang="en-US" dirty="0"/>
          </a:p>
        </p:txBody>
      </p:sp>
    </p:spTree>
    <p:extLst>
      <p:ext uri="{BB962C8B-B14F-4D97-AF65-F5344CB8AC3E}">
        <p14:creationId xmlns:p14="http://schemas.microsoft.com/office/powerpoint/2010/main" val="1983363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Contact your LAN</a:t>
            </a:r>
            <a:r>
              <a:rPr lang="en-US" baseline="0" dirty="0" smtClean="0"/>
              <a:t> Admin or IT to find out your server name</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4</a:t>
            </a:fld>
            <a:endParaRPr lang="en-US" dirty="0"/>
          </a:p>
        </p:txBody>
      </p:sp>
    </p:spTree>
    <p:extLst>
      <p:ext uri="{BB962C8B-B14F-4D97-AF65-F5344CB8AC3E}">
        <p14:creationId xmlns:p14="http://schemas.microsoft.com/office/powerpoint/2010/main" val="479492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synced</a:t>
            </a:r>
            <a:r>
              <a:rPr lang="en-US" baseline="0" dirty="0" smtClean="0"/>
              <a:t> every day at midnight. For users to appear in PaperCut for a site the user account must be either a member of the Student or Staff group. </a:t>
            </a:r>
          </a:p>
          <a:p>
            <a:r>
              <a:rPr lang="en-US" baseline="0" dirty="0" smtClean="0"/>
              <a:t>2 user balance can be adjusted.</a:t>
            </a:r>
          </a:p>
          <a:p>
            <a:r>
              <a:rPr lang="en-US" baseline="0" dirty="0" smtClean="0"/>
              <a:t>3 cost per page can be adjusted</a:t>
            </a:r>
          </a:p>
          <a:p>
            <a:r>
              <a:rPr lang="en-US" baseline="0" dirty="0" smtClean="0"/>
              <a:t>4 manual removal</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5</a:t>
            </a:fld>
            <a:endParaRPr lang="en-US" dirty="0"/>
          </a:p>
        </p:txBody>
      </p:sp>
    </p:spTree>
    <p:extLst>
      <p:ext uri="{BB962C8B-B14F-4D97-AF65-F5344CB8AC3E}">
        <p14:creationId xmlns:p14="http://schemas.microsoft.com/office/powerpoint/2010/main" val="3203182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 student or staff group</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6</a:t>
            </a:fld>
            <a:endParaRPr lang="en-US" dirty="0"/>
          </a:p>
        </p:txBody>
      </p:sp>
    </p:spTree>
    <p:extLst>
      <p:ext uri="{BB962C8B-B14F-4D97-AF65-F5344CB8AC3E}">
        <p14:creationId xmlns:p14="http://schemas.microsoft.com/office/powerpoint/2010/main" val="3047840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Printing</a:t>
            </a:r>
            <a:r>
              <a:rPr lang="en-US" baseline="0" dirty="0" smtClean="0"/>
              <a:t> tracking is enabled by default so without any setup you can start tracking printer usage at your site </a:t>
            </a:r>
            <a:endParaRPr lang="en-US" dirty="0" smtClean="0"/>
          </a:p>
          <a:p>
            <a:pPr marL="228600" indent="-228600">
              <a:buAutoNum type="arabicPeriod"/>
            </a:pPr>
            <a:r>
              <a:rPr lang="en-US" dirty="0" smtClean="0"/>
              <a:t>Find</a:t>
            </a:r>
            <a:r>
              <a:rPr lang="en-US" baseline="0" dirty="0" smtClean="0"/>
              <a:t> out what type of document a user printed (Word, web page), how many pages, when it was printed, BW or color, which printer it was printed to</a:t>
            </a:r>
          </a:p>
          <a:p>
            <a:pPr marL="228600" indent="-228600">
              <a:buAutoNum type="arabicPeriod"/>
            </a:pPr>
            <a:r>
              <a:rPr lang="en-US" baseline="0" dirty="0" smtClean="0"/>
              <a:t>Same level of details as with user level tracking but about printers, how many pages printed on particular printer, which printer had the most jobs, who printed and what was printed on a particular printer</a:t>
            </a:r>
          </a:p>
          <a:p>
            <a:pPr marL="228600" indent="-228600">
              <a:buAutoNum type="arabicPeriod"/>
            </a:pPr>
            <a:r>
              <a:rPr lang="en-US" baseline="0" dirty="0" smtClean="0"/>
              <a:t>All printing is tracked and reports can be generated</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8</a:t>
            </a:fld>
            <a:endParaRPr lang="en-US" dirty="0"/>
          </a:p>
        </p:txBody>
      </p:sp>
    </p:spTree>
    <p:extLst>
      <p:ext uri="{BB962C8B-B14F-4D97-AF65-F5344CB8AC3E}">
        <p14:creationId xmlns:p14="http://schemas.microsoft.com/office/powerpoint/2010/main" val="2461565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You can deny color printing or convert color printing to grayscale for a particular</a:t>
            </a:r>
            <a:r>
              <a:rPr lang="en-US" baseline="0" dirty="0" smtClean="0"/>
              <a:t> printer</a:t>
            </a:r>
            <a:endParaRPr lang="en-US" dirty="0" smtClean="0"/>
          </a:p>
          <a:p>
            <a:r>
              <a:rPr lang="en-US" dirty="0" smtClean="0"/>
              <a:t>2. you’ve never had a user accidentally</a:t>
            </a:r>
            <a:r>
              <a:rPr lang="en-US" baseline="0" dirty="0" smtClean="0"/>
              <a:t> print 100 pages or more, have you?</a:t>
            </a:r>
            <a:endParaRPr lang="en-US" dirty="0" smtClean="0"/>
          </a:p>
          <a:p>
            <a:r>
              <a:rPr lang="en-US" dirty="0" smtClean="0"/>
              <a:t>3. Duplicate</a:t>
            </a:r>
            <a:r>
              <a:rPr lang="en-US" baseline="0" dirty="0" smtClean="0"/>
              <a:t> documents will be deleted if printed within a set time e.g., 60 secs</a:t>
            </a:r>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11</a:t>
            </a:fld>
            <a:endParaRPr lang="en-US" dirty="0"/>
          </a:p>
        </p:txBody>
      </p:sp>
    </p:spTree>
    <p:extLst>
      <p:ext uri="{BB962C8B-B14F-4D97-AF65-F5344CB8AC3E}">
        <p14:creationId xmlns:p14="http://schemas.microsoft.com/office/powerpoint/2010/main" val="1960934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11F71A-3C01-4F88-A42C-C1B9A4D5C46C}" type="slidenum">
              <a:rPr lang="en-US" smtClean="0"/>
              <a:t>12</a:t>
            </a:fld>
            <a:endParaRPr lang="en-US" dirty="0"/>
          </a:p>
        </p:txBody>
      </p:sp>
    </p:spTree>
    <p:extLst>
      <p:ext uri="{BB962C8B-B14F-4D97-AF65-F5344CB8AC3E}">
        <p14:creationId xmlns:p14="http://schemas.microsoft.com/office/powerpoint/2010/main" val="255144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7106383-F1BD-45F2-A854-6CC99F1EF944}" type="slidenum">
              <a:rPr lang="en-US" smtClean="0"/>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106383-F1BD-45F2-A854-6CC99F1EF944}"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47106383-F1BD-45F2-A854-6CC99F1EF944}" type="slidenum">
              <a:rPr lang="en-US" smtClean="0"/>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47106383-F1BD-45F2-A854-6CC99F1EF944}" type="slidenum">
              <a:rPr lang="en-US" smtClean="0"/>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7106383-F1BD-45F2-A854-6CC99F1EF944}" type="slidenum">
              <a:rPr lang="en-US" smtClean="0"/>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AC7A59C-3F6E-40AB-8DF1-B9E9D717CDF0}" type="datetimeFigureOut">
              <a:rPr lang="en-US" smtClean="0"/>
              <a:t>10/22/2012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106383-F1BD-45F2-A854-6CC99F1EF944}" type="slidenum">
              <a:rPr lang="en-US" smtClean="0"/>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7106383-F1BD-45F2-A854-6CC99F1EF944}" type="slidenum">
              <a:rPr lang="en-US" smtClean="0"/>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47106383-F1BD-45F2-A854-6CC99F1EF94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7106383-F1BD-45F2-A854-6CC99F1EF94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7106383-F1BD-45F2-A854-6CC99F1EF944}" type="slidenum">
              <a:rPr lang="en-US" smtClean="0"/>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5AC7A59C-3F6E-40AB-8DF1-B9E9D717CDF0}" type="datetimeFigureOut">
              <a:rPr lang="en-US" smtClean="0"/>
              <a:t>10/22/2012</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47106383-F1BD-45F2-A854-6CC99F1EF944}" type="slidenum">
              <a:rPr lang="en-US" smtClean="0"/>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5AC7A59C-3F6E-40AB-8DF1-B9E9D717CDF0}" type="datetimeFigureOut">
              <a:rPr lang="en-US" smtClean="0"/>
              <a:t>10/22/2012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AC7A59C-3F6E-40AB-8DF1-B9E9D717CDF0}" type="datetimeFigureOut">
              <a:rPr lang="en-US" smtClean="0"/>
              <a:t>10/22/2012</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7106383-F1BD-45F2-A854-6CC99F1EF944}" type="slidenum">
              <a:rPr lang="en-US" smtClean="0"/>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rvername:919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cu-fp:919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rvername:919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Presented by Pierre phan</a:t>
            </a:r>
            <a:endParaRPr lang="en-US" dirty="0"/>
          </a:p>
          <a:p>
            <a:r>
              <a:rPr lang="en-US" dirty="0" smtClean="0"/>
              <a:t>Network specialist</a:t>
            </a:r>
          </a:p>
          <a:p>
            <a:r>
              <a:rPr lang="en-US" dirty="0" smtClean="0"/>
              <a:t>Iusd-WTC</a:t>
            </a:r>
          </a:p>
          <a:p>
            <a:r>
              <a:rPr lang="en-US" dirty="0" smtClean="0"/>
              <a:t>10/22/12</a:t>
            </a:r>
            <a:endParaRPr lang="en-US" dirty="0"/>
          </a:p>
          <a:p>
            <a:endParaRPr lang="en-US" dirty="0"/>
          </a:p>
        </p:txBody>
      </p:sp>
      <p:sp>
        <p:nvSpPr>
          <p:cNvPr id="2" name="Title 1"/>
          <p:cNvSpPr>
            <a:spLocks noGrp="1"/>
          </p:cNvSpPr>
          <p:nvPr>
            <p:ph type="ctrTitle"/>
          </p:nvPr>
        </p:nvSpPr>
        <p:spPr/>
        <p:txBody>
          <a:bodyPr/>
          <a:lstStyle/>
          <a:p>
            <a:r>
              <a:rPr lang="en-US" dirty="0" smtClean="0"/>
              <a:t>PaperCut 101</a:t>
            </a:r>
            <a:endParaRPr lang="en-US" dirty="0"/>
          </a:p>
        </p:txBody>
      </p:sp>
    </p:spTree>
    <p:extLst>
      <p:ext uri="{BB962C8B-B14F-4D97-AF65-F5344CB8AC3E}">
        <p14:creationId xmlns:p14="http://schemas.microsoft.com/office/powerpoint/2010/main" val="1658601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Printer Level Tracking Example</a:t>
            </a:r>
            <a:endParaRPr lang="en-US" dirty="0"/>
          </a:p>
        </p:txBody>
      </p:sp>
      <p:sp>
        <p:nvSpPr>
          <p:cNvPr id="3" name="Content Placeholder 2"/>
          <p:cNvSpPr>
            <a:spLocks noGrp="1"/>
          </p:cNvSpPr>
          <p:nvPr>
            <p:ph sz="quarter" idx="1"/>
          </p:nvPr>
        </p:nvSpPr>
        <p:spPr/>
        <p:txBody>
          <a:bodyPr/>
          <a:lstStyle/>
          <a:p>
            <a:pPr marL="0" indent="0">
              <a:buNone/>
            </a:pPr>
            <a:r>
              <a:rPr lang="en-US" dirty="0" smtClean="0"/>
              <a:t>Printers tab &gt; select Printer &gt; Job Log</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84582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9147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Filters And Restrictions </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Restrict color printing / convert to grayscale</a:t>
            </a:r>
          </a:p>
          <a:p>
            <a:pPr marL="514350" indent="-514350">
              <a:buFont typeface="+mj-lt"/>
              <a:buAutoNum type="arabicPeriod"/>
            </a:pPr>
            <a:r>
              <a:rPr lang="en-US" dirty="0" smtClean="0"/>
              <a:t>Set maximum number of pages/copies</a:t>
            </a:r>
          </a:p>
          <a:p>
            <a:pPr marL="514350" indent="-514350">
              <a:buFont typeface="+mj-lt"/>
              <a:buAutoNum type="arabicPeriod"/>
            </a:pPr>
            <a:r>
              <a:rPr lang="en-US" dirty="0" smtClean="0"/>
              <a:t>Prevent duplicate documents </a:t>
            </a:r>
            <a:endParaRPr lang="en-US" dirty="0"/>
          </a:p>
        </p:txBody>
      </p:sp>
    </p:spTree>
    <p:extLst>
      <p:ext uri="{BB962C8B-B14F-4D97-AF65-F5344CB8AC3E}">
        <p14:creationId xmlns:p14="http://schemas.microsoft.com/office/powerpoint/2010/main" val="943675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Filters And Restrictions Example</a:t>
            </a:r>
            <a:endParaRPr lang="en-US" dirty="0"/>
          </a:p>
        </p:txBody>
      </p:sp>
      <p:sp>
        <p:nvSpPr>
          <p:cNvPr id="3" name="Content Placeholder 2"/>
          <p:cNvSpPr>
            <a:spLocks noGrp="1"/>
          </p:cNvSpPr>
          <p:nvPr>
            <p:ph sz="quarter" idx="1"/>
          </p:nvPr>
        </p:nvSpPr>
        <p:spPr>
          <a:xfrm>
            <a:off x="228600" y="1527048"/>
            <a:ext cx="8610600" cy="4572000"/>
          </a:xfrm>
        </p:spPr>
        <p:txBody>
          <a:bodyPr>
            <a:normAutofit/>
          </a:bodyPr>
          <a:lstStyle/>
          <a:p>
            <a:pPr marL="0" indent="0">
              <a:buNone/>
            </a:pPr>
            <a:r>
              <a:rPr lang="en-US" sz="2500" dirty="0" smtClean="0"/>
              <a:t>Printers tab &gt; select printer &gt; Filters and Restrictions tab</a:t>
            </a:r>
            <a:endParaRPr lang="en-US" sz="25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076450"/>
            <a:ext cx="60198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249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Scripting</a:t>
            </a:r>
            <a:endParaRPr lang="en-US" dirty="0"/>
          </a:p>
        </p:txBody>
      </p:sp>
      <p:sp>
        <p:nvSpPr>
          <p:cNvPr id="3" name="Content Placeholder 2"/>
          <p:cNvSpPr>
            <a:spLocks noGrp="1"/>
          </p:cNvSpPr>
          <p:nvPr>
            <p:ph sz="quarter" idx="1"/>
          </p:nvPr>
        </p:nvSpPr>
        <p:spPr/>
        <p:txBody>
          <a:bodyPr/>
          <a:lstStyle/>
          <a:p>
            <a:r>
              <a:rPr lang="en-US" dirty="0" smtClean="0"/>
              <a:t>Filters and restrictions on steroid </a:t>
            </a:r>
          </a:p>
          <a:p>
            <a:r>
              <a:rPr lang="en-US" dirty="0" smtClean="0"/>
              <a:t>Greater policy flexibility </a:t>
            </a:r>
          </a:p>
          <a:p>
            <a:r>
              <a:rPr lang="en-US" dirty="0" smtClean="0"/>
              <a:t>Pre-written recipes</a:t>
            </a:r>
            <a:endParaRPr lang="en-US" dirty="0"/>
          </a:p>
        </p:txBody>
      </p:sp>
    </p:spTree>
    <p:extLst>
      <p:ext uri="{BB962C8B-B14F-4D97-AF65-F5344CB8AC3E}">
        <p14:creationId xmlns:p14="http://schemas.microsoft.com/office/powerpoint/2010/main" val="1821142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Scripting Example</a:t>
            </a:r>
            <a:endParaRPr lang="en-US" dirty="0"/>
          </a:p>
        </p:txBody>
      </p:sp>
      <p:sp>
        <p:nvSpPr>
          <p:cNvPr id="3" name="Content Placeholder 2"/>
          <p:cNvSpPr>
            <a:spLocks noGrp="1"/>
          </p:cNvSpPr>
          <p:nvPr>
            <p:ph sz="quarter" idx="1"/>
          </p:nvPr>
        </p:nvSpPr>
        <p:spPr>
          <a:xfrm>
            <a:off x="152400" y="1527048"/>
            <a:ext cx="8839200" cy="4572000"/>
          </a:xfrm>
        </p:spPr>
        <p:txBody>
          <a:bodyPr/>
          <a:lstStyle/>
          <a:p>
            <a:pPr marL="0" indent="0">
              <a:buNone/>
            </a:pPr>
            <a:r>
              <a:rPr lang="en-US" sz="2400" dirty="0" smtClean="0"/>
              <a:t>Printers tab &gt; select printer &gt; Scripting tab &gt; Import Recipe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61722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1854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Print Quotas</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Control </a:t>
            </a:r>
            <a:r>
              <a:rPr lang="en-US" dirty="0"/>
              <a:t>and restrict users to sensible use by allocating a quota/allowance/budget</a:t>
            </a:r>
            <a:r>
              <a:rPr lang="en-US" dirty="0" smtClean="0"/>
              <a:t>.</a:t>
            </a:r>
          </a:p>
          <a:p>
            <a:pPr marL="514350" indent="-514350">
              <a:buFont typeface="+mj-lt"/>
              <a:buAutoNum type="arabicPeriod"/>
            </a:pPr>
            <a:r>
              <a:rPr lang="en-US" dirty="0" smtClean="0"/>
              <a:t>May </a:t>
            </a:r>
            <a:r>
              <a:rPr lang="en-US" dirty="0"/>
              <a:t>be easily allocated on a daily, weekly or monthly basis, or on custom dates like the start of a </a:t>
            </a:r>
            <a:r>
              <a:rPr lang="en-US" dirty="0" smtClean="0"/>
              <a:t>school year.</a:t>
            </a:r>
            <a:endParaRPr lang="en-US" dirty="0"/>
          </a:p>
          <a:p>
            <a:pPr marL="0" indent="0">
              <a:buNone/>
            </a:pPr>
            <a:endParaRPr lang="en-US" dirty="0"/>
          </a:p>
        </p:txBody>
      </p:sp>
    </p:spTree>
    <p:extLst>
      <p:ext uri="{BB962C8B-B14F-4D97-AF65-F5344CB8AC3E}">
        <p14:creationId xmlns:p14="http://schemas.microsoft.com/office/powerpoint/2010/main" val="2712789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Print </a:t>
            </a:r>
            <a:r>
              <a:rPr lang="en-US" dirty="0" smtClean="0"/>
              <a:t>Quota Example</a:t>
            </a:r>
            <a:endParaRPr lang="en-US" dirty="0"/>
          </a:p>
        </p:txBody>
      </p:sp>
      <p:sp>
        <p:nvSpPr>
          <p:cNvPr id="3" name="Content Placeholder 2"/>
          <p:cNvSpPr>
            <a:spLocks noGrp="1"/>
          </p:cNvSpPr>
          <p:nvPr>
            <p:ph sz="quarter" idx="1"/>
          </p:nvPr>
        </p:nvSpPr>
        <p:spPr/>
        <p:txBody>
          <a:bodyPr/>
          <a:lstStyle/>
          <a:p>
            <a:r>
              <a:rPr lang="en-US" dirty="0" smtClean="0"/>
              <a:t>Groups tab &gt; select group &gt;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392" y="2057400"/>
            <a:ext cx="8430357" cy="4343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579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Printer Notifications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Options tab &gt; Notifications &gt; type email under Recipients</a:t>
            </a:r>
            <a:endParaRPr lang="en-US" sz="24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 y="1981200"/>
            <a:ext cx="8382000" cy="441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62076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Toner Level</a:t>
            </a:r>
            <a:endParaRPr lang="en-US" dirty="0"/>
          </a:p>
        </p:txBody>
      </p:sp>
      <p:sp>
        <p:nvSpPr>
          <p:cNvPr id="3" name="Content Placeholder 2"/>
          <p:cNvSpPr>
            <a:spLocks noGrp="1"/>
          </p:cNvSpPr>
          <p:nvPr>
            <p:ph sz="quarter" idx="1"/>
          </p:nvPr>
        </p:nvSpPr>
        <p:spPr/>
        <p:txBody>
          <a:bodyPr/>
          <a:lstStyle/>
          <a:p>
            <a:pPr marL="0" indent="0">
              <a:buNone/>
            </a:pPr>
            <a:r>
              <a:rPr lang="en-US" dirty="0" smtClean="0"/>
              <a:t>Printers &gt; select printer</a:t>
            </a:r>
            <a:endParaRPr lang="en-US"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133600"/>
            <a:ext cx="7608887"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6085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Generating Reports</a:t>
            </a:r>
          </a:p>
        </p:txBody>
      </p:sp>
      <p:sp>
        <p:nvSpPr>
          <p:cNvPr id="3" name="Content Placeholder 2"/>
          <p:cNvSpPr>
            <a:spLocks noGrp="1"/>
          </p:cNvSpPr>
          <p:nvPr>
            <p:ph sz="quarter" idx="1"/>
          </p:nvPr>
        </p:nvSpPr>
        <p:spPr/>
        <p:txBody>
          <a:bodyPr/>
          <a:lstStyle/>
          <a:p>
            <a:pPr marL="0" indent="0">
              <a:buNone/>
            </a:pPr>
            <a:r>
              <a:rPr lang="en-US" dirty="0" smtClean="0"/>
              <a:t>Reports tab</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 y="2057400"/>
            <a:ext cx="843756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375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Be Covered</a:t>
            </a:r>
            <a:endParaRPr lang="en-US" dirty="0"/>
          </a:p>
        </p:txBody>
      </p:sp>
      <p:sp>
        <p:nvSpPr>
          <p:cNvPr id="3" name="Content Placeholder 2"/>
          <p:cNvSpPr>
            <a:spLocks noGrp="1"/>
          </p:cNvSpPr>
          <p:nvPr>
            <p:ph sz="quarter" idx="1"/>
          </p:nvPr>
        </p:nvSpPr>
        <p:spPr/>
        <p:txBody>
          <a:bodyPr/>
          <a:lstStyle/>
          <a:p>
            <a:r>
              <a:rPr lang="en-US" dirty="0" smtClean="0"/>
              <a:t>What’s PaperCut?</a:t>
            </a:r>
          </a:p>
          <a:p>
            <a:r>
              <a:rPr lang="en-US" dirty="0" smtClean="0"/>
              <a:t>PaperCut Setup</a:t>
            </a:r>
          </a:p>
          <a:p>
            <a:r>
              <a:rPr lang="en-US" dirty="0" smtClean="0"/>
              <a:t>Track printing</a:t>
            </a:r>
            <a:endParaRPr lang="en-US" dirty="0"/>
          </a:p>
          <a:p>
            <a:r>
              <a:rPr lang="en-US" dirty="0" smtClean="0"/>
              <a:t>Filters </a:t>
            </a:r>
            <a:r>
              <a:rPr lang="en-US" dirty="0"/>
              <a:t>and </a:t>
            </a:r>
            <a:r>
              <a:rPr lang="en-US" dirty="0" smtClean="0"/>
              <a:t>restrictions</a:t>
            </a:r>
          </a:p>
          <a:p>
            <a:r>
              <a:rPr lang="en-US" dirty="0" smtClean="0"/>
              <a:t>Scripting</a:t>
            </a:r>
            <a:r>
              <a:rPr lang="en-US" dirty="0" smtClean="0"/>
              <a:t> </a:t>
            </a:r>
            <a:endParaRPr lang="en-US" dirty="0"/>
          </a:p>
          <a:p>
            <a:r>
              <a:rPr lang="en-US" dirty="0" smtClean="0"/>
              <a:t>Print </a:t>
            </a:r>
            <a:r>
              <a:rPr lang="en-US" dirty="0"/>
              <a:t>quotas</a:t>
            </a:r>
          </a:p>
          <a:p>
            <a:r>
              <a:rPr lang="en-US" dirty="0"/>
              <a:t>Printer notifications/Toner </a:t>
            </a:r>
            <a:r>
              <a:rPr lang="en-US" dirty="0" smtClean="0"/>
              <a:t>Level</a:t>
            </a:r>
            <a:endParaRPr lang="en-US" dirty="0" smtClean="0"/>
          </a:p>
          <a:p>
            <a:r>
              <a:rPr lang="en-US" dirty="0" smtClean="0"/>
              <a:t>Reports</a:t>
            </a:r>
            <a:endParaRPr lang="en-US" dirty="0" smtClean="0"/>
          </a:p>
          <a:p>
            <a:r>
              <a:rPr lang="en-US" dirty="0" smtClean="0"/>
              <a:t>Questions</a:t>
            </a:r>
            <a:endParaRPr lang="en-US" dirty="0" smtClean="0"/>
          </a:p>
          <a:p>
            <a:pPr marL="0" indent="0">
              <a:buNone/>
            </a:pPr>
            <a:endParaRPr lang="en-US" dirty="0"/>
          </a:p>
        </p:txBody>
      </p:sp>
    </p:spTree>
    <p:extLst>
      <p:ext uri="{BB962C8B-B14F-4D97-AF65-F5344CB8AC3E}">
        <p14:creationId xmlns:p14="http://schemas.microsoft.com/office/powerpoint/2010/main" val="3870825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Report Example: Largest Print Users </a:t>
            </a:r>
            <a:endParaRPr lang="en-US" dirty="0"/>
          </a:p>
        </p:txBody>
      </p:sp>
      <p:sp>
        <p:nvSpPr>
          <p:cNvPr id="3" name="Content Placeholder 2"/>
          <p:cNvSpPr>
            <a:spLocks noGrp="1"/>
          </p:cNvSpPr>
          <p:nvPr>
            <p:ph sz="quarter" idx="1"/>
          </p:nvPr>
        </p:nvSpPr>
        <p:spPr/>
        <p:txBody>
          <a:bodyPr/>
          <a:lstStyle/>
          <a:p>
            <a:pPr marL="0" indent="0">
              <a:buNone/>
            </a:pPr>
            <a:r>
              <a:rPr lang="en-US" dirty="0" smtClean="0"/>
              <a:t>Reports tab &gt; User &gt; Largest print users</a:t>
            </a:r>
            <a:endParaRPr lang="en-US" dirty="0" smtClean="0"/>
          </a:p>
          <a:p>
            <a:pPr marL="514350" indent="-514350">
              <a:buFont typeface="+mj-lt"/>
              <a:buAutoNum type="arabicPeriod"/>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2057400"/>
            <a:ext cx="858202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72124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 Example: Busiest </a:t>
            </a:r>
            <a:r>
              <a:rPr lang="en-US" dirty="0" smtClean="0"/>
              <a:t>Printers</a:t>
            </a:r>
            <a:endParaRPr lang="en-US" dirty="0"/>
          </a:p>
        </p:txBody>
      </p:sp>
      <p:sp>
        <p:nvSpPr>
          <p:cNvPr id="3" name="Content Placeholder 2"/>
          <p:cNvSpPr>
            <a:spLocks noGrp="1"/>
          </p:cNvSpPr>
          <p:nvPr>
            <p:ph sz="quarter" idx="1"/>
          </p:nvPr>
        </p:nvSpPr>
        <p:spPr/>
        <p:txBody>
          <a:bodyPr/>
          <a:lstStyle/>
          <a:p>
            <a:r>
              <a:rPr lang="en-US" dirty="0" smtClean="0"/>
              <a:t>Reports tab &gt; Printers &gt; Busiest printers</a:t>
            </a:r>
          </a:p>
          <a:p>
            <a:endParaRPr lang="en-US" dirty="0"/>
          </a:p>
        </p:txBody>
      </p:sp>
      <p:pic>
        <p:nvPicPr>
          <p:cNvPr id="4" name="Content Placeholder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057400"/>
            <a:ext cx="8610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76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Example: Executive Summary</a:t>
            </a:r>
            <a:endParaRPr lang="en-US" dirty="0"/>
          </a:p>
        </p:txBody>
      </p:sp>
      <p:sp>
        <p:nvSpPr>
          <p:cNvPr id="3" name="Content Placeholder 2"/>
          <p:cNvSpPr>
            <a:spLocks noGrp="1"/>
          </p:cNvSpPr>
          <p:nvPr>
            <p:ph sz="quarter" idx="1"/>
          </p:nvPr>
        </p:nvSpPr>
        <p:spPr/>
        <p:txBody>
          <a:bodyPr/>
          <a:lstStyle/>
          <a:p>
            <a:pPr marL="0" indent="0">
              <a:buNone/>
            </a:pPr>
            <a:r>
              <a:rPr lang="en-US" dirty="0" smtClean="0"/>
              <a:t>Reports tab &gt; User tab &gt; Executive summary</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057400"/>
            <a:ext cx="8534400" cy="455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87313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normAutofit fontScale="92500" lnSpcReduction="10000"/>
          </a:bodyPr>
          <a:lstStyle/>
          <a:p>
            <a:pPr marL="514350" indent="-514350">
              <a:buFont typeface="+mj-lt"/>
              <a:buAutoNum type="arabicPeriod"/>
            </a:pPr>
            <a:r>
              <a:rPr lang="en-US" dirty="0" smtClean="0"/>
              <a:t>Setting </a:t>
            </a:r>
            <a:r>
              <a:rPr lang="en-US" dirty="0"/>
              <a:t>up user groups and assigning rights and filters to groups (Staff vs students)</a:t>
            </a:r>
          </a:p>
          <a:p>
            <a:pPr marL="514350" indent="-514350">
              <a:buFont typeface="+mj-lt"/>
              <a:buAutoNum type="arabicPeriod"/>
            </a:pPr>
            <a:r>
              <a:rPr lang="en-US" dirty="0" smtClean="0"/>
              <a:t>How </a:t>
            </a:r>
            <a:r>
              <a:rPr lang="en-US" dirty="0"/>
              <a:t>to script?</a:t>
            </a:r>
          </a:p>
          <a:p>
            <a:pPr marL="514350" indent="-514350">
              <a:buFont typeface="+mj-lt"/>
              <a:buAutoNum type="arabicPeriod"/>
            </a:pPr>
            <a:r>
              <a:rPr lang="en-US" dirty="0" smtClean="0"/>
              <a:t>How </a:t>
            </a:r>
            <a:r>
              <a:rPr lang="en-US" dirty="0"/>
              <a:t>to queue jobs?</a:t>
            </a:r>
          </a:p>
          <a:p>
            <a:pPr marL="514350" indent="-514350">
              <a:buFont typeface="+mj-lt"/>
              <a:buAutoNum type="arabicPeriod"/>
            </a:pPr>
            <a:r>
              <a:rPr lang="en-US" dirty="0" smtClean="0"/>
              <a:t>How </a:t>
            </a:r>
            <a:r>
              <a:rPr lang="en-US" dirty="0"/>
              <a:t>to limit the quantity printed at one time?</a:t>
            </a:r>
          </a:p>
          <a:p>
            <a:pPr marL="514350" indent="-514350">
              <a:buFont typeface="+mj-lt"/>
              <a:buAutoNum type="arabicPeriod"/>
            </a:pPr>
            <a:r>
              <a:rPr lang="en-US" dirty="0" smtClean="0"/>
              <a:t>How </a:t>
            </a:r>
            <a:r>
              <a:rPr lang="en-US" dirty="0"/>
              <a:t>to limit the quantity printed by one person?</a:t>
            </a:r>
          </a:p>
          <a:p>
            <a:pPr marL="514350" indent="-514350">
              <a:buFont typeface="+mj-lt"/>
              <a:buAutoNum type="arabicPeriod"/>
            </a:pPr>
            <a:r>
              <a:rPr lang="en-US" dirty="0" smtClean="0"/>
              <a:t>How </a:t>
            </a:r>
            <a:r>
              <a:rPr lang="en-US" dirty="0"/>
              <a:t>to setup accounts by class?</a:t>
            </a:r>
          </a:p>
          <a:p>
            <a:pPr marL="514350" indent="-514350">
              <a:buFont typeface="+mj-lt"/>
              <a:buAutoNum type="arabicPeriod"/>
            </a:pPr>
            <a:r>
              <a:rPr lang="en-US" dirty="0" smtClean="0"/>
              <a:t>How </a:t>
            </a:r>
            <a:r>
              <a:rPr lang="en-US" dirty="0"/>
              <a:t>to generate reports indicating usage by staff and students</a:t>
            </a:r>
          </a:p>
          <a:p>
            <a:pPr marL="514350" indent="-514350">
              <a:buFont typeface="+mj-lt"/>
              <a:buAutoNum type="arabicPeriod"/>
            </a:pPr>
            <a:r>
              <a:rPr lang="en-US" dirty="0"/>
              <a:t>Is there an option in PaperCut where we can see a list of supplies for each printer? </a:t>
            </a:r>
          </a:p>
        </p:txBody>
      </p:sp>
    </p:spTree>
    <p:extLst>
      <p:ext uri="{BB962C8B-B14F-4D97-AF65-F5344CB8AC3E}">
        <p14:creationId xmlns:p14="http://schemas.microsoft.com/office/powerpoint/2010/main" val="1417479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PaperCut?</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Web-based print management program</a:t>
            </a:r>
          </a:p>
          <a:p>
            <a:pPr marL="788670" lvl="1" indent="-514350">
              <a:buFont typeface="+mj-lt"/>
              <a:buAutoNum type="arabicPeriod"/>
            </a:pPr>
            <a:r>
              <a:rPr lang="en-US" dirty="0" smtClean="0"/>
              <a:t>Tracking printing</a:t>
            </a:r>
          </a:p>
          <a:p>
            <a:pPr marL="788670" lvl="1" indent="-514350">
              <a:buFont typeface="+mj-lt"/>
              <a:buAutoNum type="arabicPeriod"/>
            </a:pPr>
            <a:r>
              <a:rPr lang="en-US" dirty="0"/>
              <a:t>S</a:t>
            </a:r>
            <a:r>
              <a:rPr lang="en-US" dirty="0" smtClean="0"/>
              <a:t>etting filters and restrictions </a:t>
            </a:r>
          </a:p>
          <a:p>
            <a:pPr marL="788670" lvl="1" indent="-514350">
              <a:buFont typeface="+mj-lt"/>
              <a:buAutoNum type="arabicPeriod"/>
            </a:pPr>
            <a:r>
              <a:rPr lang="en-US" dirty="0" smtClean="0"/>
              <a:t>Setting printing quotas</a:t>
            </a:r>
          </a:p>
          <a:p>
            <a:pPr marL="788670" lvl="1" indent="-514350">
              <a:buFont typeface="+mj-lt"/>
              <a:buAutoNum type="arabicPeriod"/>
            </a:pPr>
            <a:r>
              <a:rPr lang="en-US" dirty="0"/>
              <a:t>Setting printer </a:t>
            </a:r>
            <a:r>
              <a:rPr lang="en-US" dirty="0" smtClean="0"/>
              <a:t>notifications</a:t>
            </a:r>
            <a:endParaRPr lang="en-US" dirty="0" smtClean="0"/>
          </a:p>
          <a:p>
            <a:pPr marL="788670" lvl="1" indent="-514350">
              <a:buFont typeface="+mj-lt"/>
              <a:buAutoNum type="arabicPeriod"/>
            </a:pPr>
            <a:r>
              <a:rPr lang="en-US" dirty="0" smtClean="0"/>
              <a:t>Generating </a:t>
            </a:r>
            <a:r>
              <a:rPr lang="en-US" dirty="0" smtClean="0"/>
              <a:t>reports</a:t>
            </a:r>
          </a:p>
          <a:p>
            <a:pPr marL="514350" indent="-514350">
              <a:buFont typeface="+mj-lt"/>
              <a:buAutoNum type="arabicPeriod"/>
            </a:pPr>
            <a:r>
              <a:rPr lang="en-US" dirty="0" smtClean="0"/>
              <a:t>Access </a:t>
            </a:r>
            <a:r>
              <a:rPr lang="en-US" dirty="0" smtClean="0"/>
              <a:t>program via browser: </a:t>
            </a:r>
          </a:p>
          <a:p>
            <a:pPr marL="788670" lvl="1" indent="-514350">
              <a:buFont typeface="+mj-lt"/>
              <a:buAutoNum type="arabicPeriod"/>
            </a:pPr>
            <a:r>
              <a:rPr lang="en-US" dirty="0" smtClean="0">
                <a:hlinkClick r:id="rId3"/>
              </a:rPr>
              <a:t>http://servername:9191</a:t>
            </a:r>
            <a:endParaRPr lang="en-US" dirty="0" smtClean="0"/>
          </a:p>
          <a:p>
            <a:pPr marL="788670" lvl="1" indent="-514350">
              <a:buFont typeface="+mj-lt"/>
              <a:buAutoNum type="arabicPeriod"/>
            </a:pPr>
            <a:r>
              <a:rPr lang="en-US" dirty="0" smtClean="0"/>
              <a:t>E.g., Culverdale, </a:t>
            </a:r>
            <a:r>
              <a:rPr lang="en-US" dirty="0" smtClean="0">
                <a:hlinkClick r:id="rId4"/>
              </a:rPr>
              <a:t>http://cu-fp:9191</a:t>
            </a:r>
            <a:endParaRPr lang="en-US" dirty="0" smtClean="0"/>
          </a:p>
          <a:p>
            <a:pPr marL="788670" lvl="1" indent="-514350">
              <a:buFont typeface="+mj-lt"/>
              <a:buAutoNum type="arabicPeriod"/>
            </a:pPr>
            <a:endParaRPr lang="en-US" dirty="0" smtClean="0"/>
          </a:p>
          <a:p>
            <a:pPr marL="0" indent="0">
              <a:buNone/>
            </a:pPr>
            <a:endParaRPr lang="en-US" dirty="0"/>
          </a:p>
        </p:txBody>
      </p:sp>
    </p:spTree>
    <p:extLst>
      <p:ext uri="{BB962C8B-B14F-4D97-AF65-F5344CB8AC3E}">
        <p14:creationId xmlns:p14="http://schemas.microsoft.com/office/powerpoint/2010/main" val="36846708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PaperCut Login</a:t>
            </a:r>
            <a:endParaRPr lang="en-US" dirty="0"/>
          </a:p>
        </p:txBody>
      </p:sp>
      <p:sp>
        <p:nvSpPr>
          <p:cNvPr id="3" name="Content Placeholder 2"/>
          <p:cNvSpPr>
            <a:spLocks noGrp="1"/>
          </p:cNvSpPr>
          <p:nvPr>
            <p:ph sz="quarter" idx="1"/>
          </p:nvPr>
        </p:nvSpPr>
        <p:spPr/>
        <p:txBody>
          <a:bodyPr/>
          <a:lstStyle/>
          <a:p>
            <a:pPr marL="274320" lvl="1">
              <a:buClr>
                <a:schemeClr val="accent1"/>
              </a:buClr>
              <a:buSzPct val="85000"/>
              <a:buFont typeface="Wingdings 2"/>
              <a:buChar char=""/>
            </a:pPr>
            <a:r>
              <a:rPr lang="en-US" dirty="0">
                <a:hlinkClick r:id="rId3"/>
              </a:rPr>
              <a:t>http://</a:t>
            </a:r>
            <a:r>
              <a:rPr lang="en-US" dirty="0" smtClean="0">
                <a:hlinkClick r:id="rId3"/>
              </a:rPr>
              <a:t>servername:9191</a:t>
            </a:r>
            <a:endParaRPr lang="en-US"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057401"/>
            <a:ext cx="850582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678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PaperCut Setup</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Users in PaperCut are imported from users in Active Directory for a particular site</a:t>
            </a:r>
          </a:p>
          <a:p>
            <a:pPr marL="514350" indent="-514350">
              <a:buFont typeface="+mj-lt"/>
              <a:buAutoNum type="arabicPeriod"/>
            </a:pPr>
            <a:r>
              <a:rPr lang="en-US" dirty="0" smtClean="0"/>
              <a:t>Initially balance of $10 for users.</a:t>
            </a:r>
          </a:p>
          <a:p>
            <a:pPr marL="514350" indent="-514350">
              <a:buFont typeface="+mj-lt"/>
              <a:buAutoNum type="arabicPeriod"/>
            </a:pPr>
            <a:r>
              <a:rPr lang="en-US" dirty="0" smtClean="0"/>
              <a:t>Initially cost of $0.10 per page per printer. </a:t>
            </a:r>
          </a:p>
          <a:p>
            <a:pPr marL="514350" indent="-514350">
              <a:buFont typeface="+mj-lt"/>
              <a:buAutoNum type="arabicPeriod"/>
            </a:pPr>
            <a:r>
              <a:rPr lang="en-US" dirty="0" smtClean="0"/>
              <a:t>Network printers once set up automatically appear in PaperCut.</a:t>
            </a:r>
            <a:endParaRPr lang="en-US" dirty="0"/>
          </a:p>
        </p:txBody>
      </p:sp>
    </p:spTree>
    <p:extLst>
      <p:ext uri="{BB962C8B-B14F-4D97-AF65-F5344CB8AC3E}">
        <p14:creationId xmlns:p14="http://schemas.microsoft.com/office/powerpoint/2010/main" val="1280069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a:t>
            </a:r>
            <a:r>
              <a:rPr lang="en-US" dirty="0"/>
              <a:t>U</a:t>
            </a:r>
            <a:r>
              <a:rPr lang="en-US" dirty="0" smtClean="0"/>
              <a:t>ser </a:t>
            </a:r>
            <a:r>
              <a:rPr lang="en-US" dirty="0"/>
              <a:t>B</a:t>
            </a:r>
            <a:r>
              <a:rPr lang="en-US" dirty="0" smtClean="0"/>
              <a:t>alance</a:t>
            </a:r>
            <a:endParaRPr lang="en-US" dirty="0"/>
          </a:p>
        </p:txBody>
      </p:sp>
      <p:sp>
        <p:nvSpPr>
          <p:cNvPr id="3" name="Content Placeholder 2"/>
          <p:cNvSpPr>
            <a:spLocks noGrp="1"/>
          </p:cNvSpPr>
          <p:nvPr>
            <p:ph sz="quarter" idx="1"/>
          </p:nvPr>
        </p:nvSpPr>
        <p:spPr/>
        <p:txBody>
          <a:bodyPr/>
          <a:lstStyle/>
          <a:p>
            <a:pPr marL="0" indent="0">
              <a:buNone/>
            </a:pPr>
            <a:r>
              <a:rPr lang="en-US" dirty="0" smtClean="0"/>
              <a:t>User tab or Group tab &gt; Bulk user actions</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81200"/>
            <a:ext cx="8382000" cy="4401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850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Printer Cost Per Page</a:t>
            </a:r>
            <a:endParaRPr lang="en-US" dirty="0"/>
          </a:p>
        </p:txBody>
      </p:sp>
      <p:sp>
        <p:nvSpPr>
          <p:cNvPr id="3" name="Content Placeholder 2"/>
          <p:cNvSpPr>
            <a:spLocks noGrp="1"/>
          </p:cNvSpPr>
          <p:nvPr>
            <p:ph sz="quarter" idx="1"/>
          </p:nvPr>
        </p:nvSpPr>
        <p:spPr/>
        <p:txBody>
          <a:bodyPr/>
          <a:lstStyle/>
          <a:p>
            <a:pPr marL="0" indent="0">
              <a:buNone/>
            </a:pPr>
            <a:r>
              <a:rPr lang="en-US" dirty="0" smtClean="0"/>
              <a:t>Printers tab</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33600"/>
            <a:ext cx="7065963" cy="422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919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Track Printing</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User level tracking </a:t>
            </a:r>
          </a:p>
          <a:p>
            <a:pPr marL="514350" indent="-514350">
              <a:buFont typeface="+mj-lt"/>
              <a:buAutoNum type="arabicPeriod"/>
            </a:pPr>
            <a:r>
              <a:rPr lang="en-US" dirty="0" smtClean="0"/>
              <a:t>Print level tracking</a:t>
            </a:r>
          </a:p>
          <a:p>
            <a:pPr marL="0" indent="0">
              <a:buNone/>
            </a:pPr>
            <a:endParaRPr lang="en-US" dirty="0"/>
          </a:p>
        </p:txBody>
      </p:sp>
    </p:spTree>
    <p:extLst>
      <p:ext uri="{BB962C8B-B14F-4D97-AF65-F5344CB8AC3E}">
        <p14:creationId xmlns:p14="http://schemas.microsoft.com/office/powerpoint/2010/main" val="2369762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Level Tracking Example</a:t>
            </a:r>
            <a:endParaRPr lang="en-US" dirty="0"/>
          </a:p>
        </p:txBody>
      </p:sp>
      <p:sp>
        <p:nvSpPr>
          <p:cNvPr id="3" name="Content Placeholder 2"/>
          <p:cNvSpPr>
            <a:spLocks noGrp="1"/>
          </p:cNvSpPr>
          <p:nvPr>
            <p:ph sz="quarter" idx="1"/>
          </p:nvPr>
        </p:nvSpPr>
        <p:spPr/>
        <p:txBody>
          <a:bodyPr/>
          <a:lstStyle/>
          <a:p>
            <a:pPr marL="0" indent="0">
              <a:buNone/>
            </a:pPr>
            <a:r>
              <a:rPr lang="en-US" dirty="0" smtClean="0"/>
              <a:t>Users tab &gt; select or look up user &gt; Job Log</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57400"/>
            <a:ext cx="8382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3188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3884</TotalTime>
  <Words>1209</Words>
  <Application>Microsoft Office PowerPoint</Application>
  <PresentationFormat>On-screen Show (4:3)</PresentationFormat>
  <Paragraphs>132</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Civic</vt:lpstr>
      <vt:lpstr>PaperCut 101</vt:lpstr>
      <vt:lpstr>Topics To Be Covered</vt:lpstr>
      <vt:lpstr>What’s PaperCut?</vt:lpstr>
      <vt:lpstr>PaperCut Login</vt:lpstr>
      <vt:lpstr>PaperCut Setup</vt:lpstr>
      <vt:lpstr>Adjusting User Balance</vt:lpstr>
      <vt:lpstr>Adjusting Printer Cost Per Page</vt:lpstr>
      <vt:lpstr>Track Printing</vt:lpstr>
      <vt:lpstr>User Level Tracking Example</vt:lpstr>
      <vt:lpstr>Printer Level Tracking Example</vt:lpstr>
      <vt:lpstr>Filters And Restrictions </vt:lpstr>
      <vt:lpstr>Filters And Restrictions Example</vt:lpstr>
      <vt:lpstr>Scripting</vt:lpstr>
      <vt:lpstr>Scripting Example</vt:lpstr>
      <vt:lpstr>Print Quotas</vt:lpstr>
      <vt:lpstr>Print Quota Example</vt:lpstr>
      <vt:lpstr>Printer Notifications</vt:lpstr>
      <vt:lpstr>Toner Level</vt:lpstr>
      <vt:lpstr>Generating Reports</vt:lpstr>
      <vt:lpstr>Report Example: Largest Print Users </vt:lpstr>
      <vt:lpstr>Report Example: Busiest Printers</vt:lpstr>
      <vt:lpstr>Report Example: Executive Summary</vt:lpstr>
      <vt:lpstr>Questions</vt:lpstr>
    </vt:vector>
  </TitlesOfParts>
  <Company>Irvine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PaperCut 101</dc:title>
  <dc:creator>Pierre Phan</dc:creator>
  <cp:lastModifiedBy>Pierre Phan</cp:lastModifiedBy>
  <cp:revision>53</cp:revision>
  <dcterms:created xsi:type="dcterms:W3CDTF">2012-10-19T17:47:04Z</dcterms:created>
  <dcterms:modified xsi:type="dcterms:W3CDTF">2012-10-22T21:21:35Z</dcterms:modified>
</cp:coreProperties>
</file>